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0"/>
  </p:notesMasterIdLst>
  <p:handoutMasterIdLst>
    <p:handoutMasterId r:id="rId11"/>
  </p:handoutMasterIdLst>
  <p:sldIdLst>
    <p:sldId id="744" r:id="rId2"/>
    <p:sldId id="750" r:id="rId3"/>
    <p:sldId id="751" r:id="rId4"/>
    <p:sldId id="753" r:id="rId5"/>
    <p:sldId id="752" r:id="rId6"/>
    <p:sldId id="754" r:id="rId7"/>
    <p:sldId id="725" r:id="rId8"/>
    <p:sldId id="715" r:id="rId9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F9999"/>
    <a:srgbClr val="B45608"/>
    <a:srgbClr val="DA9710"/>
    <a:srgbClr val="FFFFCC"/>
    <a:srgbClr val="CC0000"/>
    <a:srgbClr val="99CCFF"/>
    <a:srgbClr val="A46DCD"/>
    <a:srgbClr val="FF7C80"/>
    <a:srgbClr val="FF3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6947" autoAdjust="0"/>
  </p:normalViewPr>
  <p:slideViewPr>
    <p:cSldViewPr>
      <p:cViewPr varScale="1">
        <p:scale>
          <a:sx n="114" d="100"/>
          <a:sy n="114" d="100"/>
        </p:scale>
        <p:origin x="396" y="114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28108-AA15-44C3-B5BA-4FF9AB781C9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707E41-38CC-451B-9DD6-C349949757A9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50" b="1" dirty="0">
              <a:latin typeface="Arial" panose="020B0604020202020204" pitchFamily="34" charset="0"/>
              <a:cs typeface="Arial" panose="020B0604020202020204" pitchFamily="34" charset="0"/>
            </a:rPr>
            <a:t>РГИС ЮРТА</a:t>
          </a:r>
        </a:p>
      </dgm:t>
    </dgm:pt>
    <dgm:pt modelId="{ECBB0791-7E33-4AF3-8AED-62671F1E88C2}" type="parTrans" cxnId="{6B738FD8-7CC3-4A90-A38A-532E6DBC319A}">
      <dgm:prSet/>
      <dgm:spPr/>
      <dgm:t>
        <a:bodyPr/>
        <a:lstStyle/>
        <a:p>
          <a:endParaRPr lang="ru-RU"/>
        </a:p>
      </dgm:t>
    </dgm:pt>
    <dgm:pt modelId="{D037AA93-8AFC-4ADB-9F07-5A4F657559BE}" type="sibTrans" cxnId="{6B738FD8-7CC3-4A90-A38A-532E6DBC319A}">
      <dgm:prSet/>
      <dgm:spPr/>
      <dgm:t>
        <a:bodyPr/>
        <a:lstStyle/>
        <a:p>
          <a:endParaRPr lang="ru-RU"/>
        </a:p>
      </dgm:t>
    </dgm:pt>
    <dgm:pt modelId="{E15B4D9C-F9EB-4948-B6B7-D92AE56EF602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Бизнес</a:t>
          </a:r>
        </a:p>
      </dgm:t>
    </dgm:pt>
    <dgm:pt modelId="{4C140B70-BEEB-4F8B-A455-DE78A81DA92A}" type="parTrans" cxnId="{92CBDFDD-7B89-4772-9C16-B9EBD4CA055A}">
      <dgm:prSet/>
      <dgm:spPr/>
      <dgm:t>
        <a:bodyPr/>
        <a:lstStyle/>
        <a:p>
          <a:endParaRPr lang="ru-RU"/>
        </a:p>
      </dgm:t>
    </dgm:pt>
    <dgm:pt modelId="{D71ED89D-154B-40FE-8ADE-801EC9AD9CD7}" type="sibTrans" cxnId="{92CBDFDD-7B89-4772-9C16-B9EBD4CA055A}">
      <dgm:prSet/>
      <dgm:spPr/>
      <dgm:t>
        <a:bodyPr/>
        <a:lstStyle/>
        <a:p>
          <a:endParaRPr lang="ru-RU"/>
        </a:p>
      </dgm:t>
    </dgm:pt>
    <dgm:pt modelId="{839EDF9C-C3AD-46BB-9C62-765B86B9F27E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Население</a:t>
          </a:r>
        </a:p>
      </dgm:t>
    </dgm:pt>
    <dgm:pt modelId="{D9629003-6468-4EB1-A268-9FEF17DE8641}" type="parTrans" cxnId="{61AE77E4-ACC1-454C-AB21-C6FD0C4D9D3F}">
      <dgm:prSet/>
      <dgm:spPr/>
      <dgm:t>
        <a:bodyPr/>
        <a:lstStyle/>
        <a:p>
          <a:endParaRPr lang="ru-RU"/>
        </a:p>
      </dgm:t>
    </dgm:pt>
    <dgm:pt modelId="{98DAB395-759C-44F7-8719-41251737B6CA}" type="sibTrans" cxnId="{61AE77E4-ACC1-454C-AB21-C6FD0C4D9D3F}">
      <dgm:prSet/>
      <dgm:spPr/>
      <dgm:t>
        <a:bodyPr/>
        <a:lstStyle/>
        <a:p>
          <a:endParaRPr lang="ru-RU"/>
        </a:p>
      </dgm:t>
    </dgm:pt>
    <dgm:pt modelId="{4C28021C-53DA-4F15-8ED6-319A0FE68627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Информационная среда</a:t>
          </a:r>
        </a:p>
      </dgm:t>
    </dgm:pt>
    <dgm:pt modelId="{8312C9B2-FB11-4399-ACAB-B41E285405BA}" type="parTrans" cxnId="{24626787-6998-4ABB-B178-CCB285E6DBBF}">
      <dgm:prSet/>
      <dgm:spPr/>
      <dgm:t>
        <a:bodyPr/>
        <a:lstStyle/>
        <a:p>
          <a:endParaRPr lang="ru-RU"/>
        </a:p>
      </dgm:t>
    </dgm:pt>
    <dgm:pt modelId="{D9A685F2-DDBC-4D42-A7A4-C419451C7785}" type="sibTrans" cxnId="{24626787-6998-4ABB-B178-CCB285E6DBBF}">
      <dgm:prSet/>
      <dgm:spPr/>
      <dgm:t>
        <a:bodyPr/>
        <a:lstStyle/>
        <a:p>
          <a:endParaRPr lang="ru-RU"/>
        </a:p>
      </dgm:t>
    </dgm:pt>
    <dgm:pt modelId="{2801C36B-3BD1-4BC6-936A-10AD27BC61FA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Государство</a:t>
          </a:r>
        </a:p>
      </dgm:t>
    </dgm:pt>
    <dgm:pt modelId="{FB7D3F84-6AFA-4861-A81F-CB3D535D89C1}" type="parTrans" cxnId="{59C00C9B-733B-4220-9DFD-977A4B882136}">
      <dgm:prSet/>
      <dgm:spPr/>
      <dgm:t>
        <a:bodyPr/>
        <a:lstStyle/>
        <a:p>
          <a:endParaRPr lang="ru-RU"/>
        </a:p>
      </dgm:t>
    </dgm:pt>
    <dgm:pt modelId="{344143AA-093C-4E0F-B08A-AE933B5C0C1F}" type="sibTrans" cxnId="{59C00C9B-733B-4220-9DFD-977A4B882136}">
      <dgm:prSet/>
      <dgm:spPr/>
      <dgm:t>
        <a:bodyPr/>
        <a:lstStyle/>
        <a:p>
          <a:endParaRPr lang="ru-RU"/>
        </a:p>
      </dgm:t>
    </dgm:pt>
    <dgm:pt modelId="{22BEC832-328D-4850-AFDA-A1C2795DECA5}" type="pres">
      <dgm:prSet presAssocID="{FD628108-AA15-44C3-B5BA-4FF9AB781C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A2968A-1279-4830-8B62-1FB6E4244B9A}" type="pres">
      <dgm:prSet presAssocID="{96707E41-38CC-451B-9DD6-C349949757A9}" presName="centerShape" presStyleLbl="node0" presStyleIdx="0" presStyleCnt="1"/>
      <dgm:spPr/>
    </dgm:pt>
    <dgm:pt modelId="{C70A5B42-7A03-4040-BB29-B4B5B227EA23}" type="pres">
      <dgm:prSet presAssocID="{E15B4D9C-F9EB-4948-B6B7-D92AE56EF602}" presName="node" presStyleLbl="node1" presStyleIdx="0" presStyleCnt="4" custScaleX="155500" custRadScaleRad="103830" custRadScaleInc="-2568">
        <dgm:presLayoutVars>
          <dgm:bulletEnabled val="1"/>
        </dgm:presLayoutVars>
      </dgm:prSet>
      <dgm:spPr/>
    </dgm:pt>
    <dgm:pt modelId="{EE6131BE-09AC-46AE-9A95-B98E76FD2889}" type="pres">
      <dgm:prSet presAssocID="{E15B4D9C-F9EB-4948-B6B7-D92AE56EF602}" presName="dummy" presStyleCnt="0"/>
      <dgm:spPr/>
    </dgm:pt>
    <dgm:pt modelId="{D7B8E85D-2EB1-4EC9-8E99-83A57323727B}" type="pres">
      <dgm:prSet presAssocID="{D71ED89D-154B-40FE-8ADE-801EC9AD9CD7}" presName="sibTrans" presStyleLbl="sibTrans2D1" presStyleIdx="0" presStyleCnt="4"/>
      <dgm:spPr/>
    </dgm:pt>
    <dgm:pt modelId="{6A19D1AC-6CC2-4389-A890-F4EC84969514}" type="pres">
      <dgm:prSet presAssocID="{839EDF9C-C3AD-46BB-9C62-765B86B9F27E}" presName="node" presStyleLbl="node1" presStyleIdx="1" presStyleCnt="4" custScaleX="123192">
        <dgm:presLayoutVars>
          <dgm:bulletEnabled val="1"/>
        </dgm:presLayoutVars>
      </dgm:prSet>
      <dgm:spPr/>
    </dgm:pt>
    <dgm:pt modelId="{FA2F01C1-B21D-4823-9BCF-2130251DA727}" type="pres">
      <dgm:prSet presAssocID="{839EDF9C-C3AD-46BB-9C62-765B86B9F27E}" presName="dummy" presStyleCnt="0"/>
      <dgm:spPr/>
    </dgm:pt>
    <dgm:pt modelId="{E576375C-D27D-4129-A16F-FDD0875F0658}" type="pres">
      <dgm:prSet presAssocID="{98DAB395-759C-44F7-8719-41251737B6CA}" presName="sibTrans" presStyleLbl="sibTrans2D1" presStyleIdx="1" presStyleCnt="4"/>
      <dgm:spPr/>
    </dgm:pt>
    <dgm:pt modelId="{4F4F889D-E76E-42DB-935C-DF41F01FC55C}" type="pres">
      <dgm:prSet presAssocID="{4C28021C-53DA-4F15-8ED6-319A0FE68627}" presName="node" presStyleLbl="node1" presStyleIdx="2" presStyleCnt="4" custScaleX="200466">
        <dgm:presLayoutVars>
          <dgm:bulletEnabled val="1"/>
        </dgm:presLayoutVars>
      </dgm:prSet>
      <dgm:spPr/>
    </dgm:pt>
    <dgm:pt modelId="{813FC8B9-36F7-46B7-A1E8-F56D143A5341}" type="pres">
      <dgm:prSet presAssocID="{4C28021C-53DA-4F15-8ED6-319A0FE68627}" presName="dummy" presStyleCnt="0"/>
      <dgm:spPr/>
    </dgm:pt>
    <dgm:pt modelId="{9188B7EA-32F9-4A90-8A4D-AD3B1F0257B6}" type="pres">
      <dgm:prSet presAssocID="{D9A685F2-DDBC-4D42-A7A4-C419451C7785}" presName="sibTrans" presStyleLbl="sibTrans2D1" presStyleIdx="2" presStyleCnt="4"/>
      <dgm:spPr/>
    </dgm:pt>
    <dgm:pt modelId="{04D818F7-C24B-422B-B4E7-108E2DF5612C}" type="pres">
      <dgm:prSet presAssocID="{2801C36B-3BD1-4BC6-936A-10AD27BC61FA}" presName="node" presStyleLbl="node1" presStyleIdx="3" presStyleCnt="4" custScaleX="142531">
        <dgm:presLayoutVars>
          <dgm:bulletEnabled val="1"/>
        </dgm:presLayoutVars>
      </dgm:prSet>
      <dgm:spPr/>
    </dgm:pt>
    <dgm:pt modelId="{C029C81A-0E20-4250-B0FC-979BF91E34FF}" type="pres">
      <dgm:prSet presAssocID="{2801C36B-3BD1-4BC6-936A-10AD27BC61FA}" presName="dummy" presStyleCnt="0"/>
      <dgm:spPr/>
    </dgm:pt>
    <dgm:pt modelId="{476165ED-063B-46E6-9639-56D457AE3D15}" type="pres">
      <dgm:prSet presAssocID="{344143AA-093C-4E0F-B08A-AE933B5C0C1F}" presName="sibTrans" presStyleLbl="sibTrans2D1" presStyleIdx="3" presStyleCnt="4"/>
      <dgm:spPr/>
    </dgm:pt>
  </dgm:ptLst>
  <dgm:cxnLst>
    <dgm:cxn modelId="{C8E04319-C143-4E3C-A0EE-800B33D79E48}" type="presOf" srcId="{FD628108-AA15-44C3-B5BA-4FF9AB781C9E}" destId="{22BEC832-328D-4850-AFDA-A1C2795DECA5}" srcOrd="0" destOrd="0" presId="urn:microsoft.com/office/officeart/2005/8/layout/radial6"/>
    <dgm:cxn modelId="{7885F71B-3737-43FD-B7BE-1368E111557D}" type="presOf" srcId="{E15B4D9C-F9EB-4948-B6B7-D92AE56EF602}" destId="{C70A5B42-7A03-4040-BB29-B4B5B227EA23}" srcOrd="0" destOrd="0" presId="urn:microsoft.com/office/officeart/2005/8/layout/radial6"/>
    <dgm:cxn modelId="{6D785F1E-234A-453A-87C6-4C2F7E02E87D}" type="presOf" srcId="{2801C36B-3BD1-4BC6-936A-10AD27BC61FA}" destId="{04D818F7-C24B-422B-B4E7-108E2DF5612C}" srcOrd="0" destOrd="0" presId="urn:microsoft.com/office/officeart/2005/8/layout/radial6"/>
    <dgm:cxn modelId="{3EE09F36-0369-451B-9919-AD999341B64F}" type="presOf" srcId="{839EDF9C-C3AD-46BB-9C62-765B86B9F27E}" destId="{6A19D1AC-6CC2-4389-A890-F4EC84969514}" srcOrd="0" destOrd="0" presId="urn:microsoft.com/office/officeart/2005/8/layout/radial6"/>
    <dgm:cxn modelId="{54AB663E-712C-4B00-A74D-0E753BDDEAC4}" type="presOf" srcId="{D9A685F2-DDBC-4D42-A7A4-C419451C7785}" destId="{9188B7EA-32F9-4A90-8A4D-AD3B1F0257B6}" srcOrd="0" destOrd="0" presId="urn:microsoft.com/office/officeart/2005/8/layout/radial6"/>
    <dgm:cxn modelId="{43F3E66E-D24D-406E-842D-EC0A01A85085}" type="presOf" srcId="{344143AA-093C-4E0F-B08A-AE933B5C0C1F}" destId="{476165ED-063B-46E6-9639-56D457AE3D15}" srcOrd="0" destOrd="0" presId="urn:microsoft.com/office/officeart/2005/8/layout/radial6"/>
    <dgm:cxn modelId="{A885E081-57FF-4F24-94B7-D35BBD1D8F4E}" type="presOf" srcId="{96707E41-38CC-451B-9DD6-C349949757A9}" destId="{E1A2968A-1279-4830-8B62-1FB6E4244B9A}" srcOrd="0" destOrd="0" presId="urn:microsoft.com/office/officeart/2005/8/layout/radial6"/>
    <dgm:cxn modelId="{24626787-6998-4ABB-B178-CCB285E6DBBF}" srcId="{96707E41-38CC-451B-9DD6-C349949757A9}" destId="{4C28021C-53DA-4F15-8ED6-319A0FE68627}" srcOrd="2" destOrd="0" parTransId="{8312C9B2-FB11-4399-ACAB-B41E285405BA}" sibTransId="{D9A685F2-DDBC-4D42-A7A4-C419451C7785}"/>
    <dgm:cxn modelId="{6B608698-DF82-408D-87EA-C21B5F0C5982}" type="presOf" srcId="{4C28021C-53DA-4F15-8ED6-319A0FE68627}" destId="{4F4F889D-E76E-42DB-935C-DF41F01FC55C}" srcOrd="0" destOrd="0" presId="urn:microsoft.com/office/officeart/2005/8/layout/radial6"/>
    <dgm:cxn modelId="{59C00C9B-733B-4220-9DFD-977A4B882136}" srcId="{96707E41-38CC-451B-9DD6-C349949757A9}" destId="{2801C36B-3BD1-4BC6-936A-10AD27BC61FA}" srcOrd="3" destOrd="0" parTransId="{FB7D3F84-6AFA-4861-A81F-CB3D535D89C1}" sibTransId="{344143AA-093C-4E0F-B08A-AE933B5C0C1F}"/>
    <dgm:cxn modelId="{981A02A5-5348-45B8-8D35-2E855277D80F}" type="presOf" srcId="{D71ED89D-154B-40FE-8ADE-801EC9AD9CD7}" destId="{D7B8E85D-2EB1-4EC9-8E99-83A57323727B}" srcOrd="0" destOrd="0" presId="urn:microsoft.com/office/officeart/2005/8/layout/radial6"/>
    <dgm:cxn modelId="{6B738FD8-7CC3-4A90-A38A-532E6DBC319A}" srcId="{FD628108-AA15-44C3-B5BA-4FF9AB781C9E}" destId="{96707E41-38CC-451B-9DD6-C349949757A9}" srcOrd="0" destOrd="0" parTransId="{ECBB0791-7E33-4AF3-8AED-62671F1E88C2}" sibTransId="{D037AA93-8AFC-4ADB-9F07-5A4F657559BE}"/>
    <dgm:cxn modelId="{92CBDFDD-7B89-4772-9C16-B9EBD4CA055A}" srcId="{96707E41-38CC-451B-9DD6-C349949757A9}" destId="{E15B4D9C-F9EB-4948-B6B7-D92AE56EF602}" srcOrd="0" destOrd="0" parTransId="{4C140B70-BEEB-4F8B-A455-DE78A81DA92A}" sibTransId="{D71ED89D-154B-40FE-8ADE-801EC9AD9CD7}"/>
    <dgm:cxn modelId="{61AE77E4-ACC1-454C-AB21-C6FD0C4D9D3F}" srcId="{96707E41-38CC-451B-9DD6-C349949757A9}" destId="{839EDF9C-C3AD-46BB-9C62-765B86B9F27E}" srcOrd="1" destOrd="0" parTransId="{D9629003-6468-4EB1-A268-9FEF17DE8641}" sibTransId="{98DAB395-759C-44F7-8719-41251737B6CA}"/>
    <dgm:cxn modelId="{D26B90ED-23A0-4946-BE01-A08779CDCE56}" type="presOf" srcId="{98DAB395-759C-44F7-8719-41251737B6CA}" destId="{E576375C-D27D-4129-A16F-FDD0875F0658}" srcOrd="0" destOrd="0" presId="urn:microsoft.com/office/officeart/2005/8/layout/radial6"/>
    <dgm:cxn modelId="{A17C4071-227D-4857-AA01-EF18CCD5F474}" type="presParOf" srcId="{22BEC832-328D-4850-AFDA-A1C2795DECA5}" destId="{E1A2968A-1279-4830-8B62-1FB6E4244B9A}" srcOrd="0" destOrd="0" presId="urn:microsoft.com/office/officeart/2005/8/layout/radial6"/>
    <dgm:cxn modelId="{894804B4-1797-4336-A6FB-03738BFC8EE8}" type="presParOf" srcId="{22BEC832-328D-4850-AFDA-A1C2795DECA5}" destId="{C70A5B42-7A03-4040-BB29-B4B5B227EA23}" srcOrd="1" destOrd="0" presId="urn:microsoft.com/office/officeart/2005/8/layout/radial6"/>
    <dgm:cxn modelId="{AEF988FD-AA93-4E1F-9A78-FD26917251CB}" type="presParOf" srcId="{22BEC832-328D-4850-AFDA-A1C2795DECA5}" destId="{EE6131BE-09AC-46AE-9A95-B98E76FD2889}" srcOrd="2" destOrd="0" presId="urn:microsoft.com/office/officeart/2005/8/layout/radial6"/>
    <dgm:cxn modelId="{51A65434-9C06-4102-BB74-AD5CD17764A6}" type="presParOf" srcId="{22BEC832-328D-4850-AFDA-A1C2795DECA5}" destId="{D7B8E85D-2EB1-4EC9-8E99-83A57323727B}" srcOrd="3" destOrd="0" presId="urn:microsoft.com/office/officeart/2005/8/layout/radial6"/>
    <dgm:cxn modelId="{276FA9D2-5ECE-445B-9315-04D86B42B1E2}" type="presParOf" srcId="{22BEC832-328D-4850-AFDA-A1C2795DECA5}" destId="{6A19D1AC-6CC2-4389-A890-F4EC84969514}" srcOrd="4" destOrd="0" presId="urn:microsoft.com/office/officeart/2005/8/layout/radial6"/>
    <dgm:cxn modelId="{1B9C84B2-2174-4339-9647-BDE42B666A25}" type="presParOf" srcId="{22BEC832-328D-4850-AFDA-A1C2795DECA5}" destId="{FA2F01C1-B21D-4823-9BCF-2130251DA727}" srcOrd="5" destOrd="0" presId="urn:microsoft.com/office/officeart/2005/8/layout/radial6"/>
    <dgm:cxn modelId="{8CEB5799-7393-4BCE-8500-4F2EAD17387C}" type="presParOf" srcId="{22BEC832-328D-4850-AFDA-A1C2795DECA5}" destId="{E576375C-D27D-4129-A16F-FDD0875F0658}" srcOrd="6" destOrd="0" presId="urn:microsoft.com/office/officeart/2005/8/layout/radial6"/>
    <dgm:cxn modelId="{EEB06E44-D765-4341-BD7C-79A8DB186E3A}" type="presParOf" srcId="{22BEC832-328D-4850-AFDA-A1C2795DECA5}" destId="{4F4F889D-E76E-42DB-935C-DF41F01FC55C}" srcOrd="7" destOrd="0" presId="urn:microsoft.com/office/officeart/2005/8/layout/radial6"/>
    <dgm:cxn modelId="{3B946845-7D0D-4069-90B8-A4B7B408220C}" type="presParOf" srcId="{22BEC832-328D-4850-AFDA-A1C2795DECA5}" destId="{813FC8B9-36F7-46B7-A1E8-F56D143A5341}" srcOrd="8" destOrd="0" presId="urn:microsoft.com/office/officeart/2005/8/layout/radial6"/>
    <dgm:cxn modelId="{A10B62D2-72DB-4E81-8D13-7B198604A469}" type="presParOf" srcId="{22BEC832-328D-4850-AFDA-A1C2795DECA5}" destId="{9188B7EA-32F9-4A90-8A4D-AD3B1F0257B6}" srcOrd="9" destOrd="0" presId="urn:microsoft.com/office/officeart/2005/8/layout/radial6"/>
    <dgm:cxn modelId="{F4952364-5CAE-45B5-A2C6-8692FD5E06AD}" type="presParOf" srcId="{22BEC832-328D-4850-AFDA-A1C2795DECA5}" destId="{04D818F7-C24B-422B-B4E7-108E2DF5612C}" srcOrd="10" destOrd="0" presId="urn:microsoft.com/office/officeart/2005/8/layout/radial6"/>
    <dgm:cxn modelId="{7855EC64-C346-48B9-9104-CDB3D1CC162E}" type="presParOf" srcId="{22BEC832-328D-4850-AFDA-A1C2795DECA5}" destId="{C029C81A-0E20-4250-B0FC-979BF91E34FF}" srcOrd="11" destOrd="0" presId="urn:microsoft.com/office/officeart/2005/8/layout/radial6"/>
    <dgm:cxn modelId="{BE0BF776-5AFB-430A-AAFE-4B0C50A8F9C0}" type="presParOf" srcId="{22BEC832-328D-4850-AFDA-A1C2795DECA5}" destId="{476165ED-063B-46E6-9639-56D457AE3D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165ED-063B-46E6-9639-56D457AE3D15}">
      <dsp:nvSpPr>
        <dsp:cNvPr id="0" name=""/>
        <dsp:cNvSpPr/>
      </dsp:nvSpPr>
      <dsp:spPr>
        <a:xfrm>
          <a:off x="769687" y="623383"/>
          <a:ext cx="4167799" cy="4167799"/>
        </a:xfrm>
        <a:prstGeom prst="blockArc">
          <a:avLst>
            <a:gd name="adj1" fmla="val 10795346"/>
            <a:gd name="adj2" fmla="val 1615200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8B7EA-32F9-4A90-8A4D-AD3B1F0257B6}">
      <dsp:nvSpPr>
        <dsp:cNvPr id="0" name=""/>
        <dsp:cNvSpPr/>
      </dsp:nvSpPr>
      <dsp:spPr>
        <a:xfrm>
          <a:off x="769689" y="626139"/>
          <a:ext cx="4167799" cy="416779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6375C-D27D-4129-A16F-FDD0875F0658}">
      <dsp:nvSpPr>
        <dsp:cNvPr id="0" name=""/>
        <dsp:cNvSpPr/>
      </dsp:nvSpPr>
      <dsp:spPr>
        <a:xfrm>
          <a:off x="769689" y="626139"/>
          <a:ext cx="4167799" cy="416779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E85D-2EB1-4EC9-8E99-83A57323727B}">
      <dsp:nvSpPr>
        <dsp:cNvPr id="0" name=""/>
        <dsp:cNvSpPr/>
      </dsp:nvSpPr>
      <dsp:spPr>
        <a:xfrm>
          <a:off x="769691" y="623383"/>
          <a:ext cx="4167799" cy="4167799"/>
        </a:xfrm>
        <a:prstGeom prst="blockArc">
          <a:avLst>
            <a:gd name="adj1" fmla="val 16152002"/>
            <a:gd name="adj2" fmla="val 465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2968A-1279-4830-8B62-1FB6E4244B9A}">
      <dsp:nvSpPr>
        <dsp:cNvPr id="0" name=""/>
        <dsp:cNvSpPr/>
      </dsp:nvSpPr>
      <dsp:spPr>
        <a:xfrm>
          <a:off x="1893641" y="1750091"/>
          <a:ext cx="1919895" cy="191989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50" b="1" kern="1200" dirty="0">
              <a:latin typeface="Arial" panose="020B0604020202020204" pitchFamily="34" charset="0"/>
              <a:cs typeface="Arial" panose="020B0604020202020204" pitchFamily="34" charset="0"/>
            </a:rPr>
            <a:t>РГИС ЮРТА</a:t>
          </a:r>
        </a:p>
      </dsp:txBody>
      <dsp:txXfrm>
        <a:off x="2174803" y="2031253"/>
        <a:ext cx="1357571" cy="1357571"/>
      </dsp:txXfrm>
    </dsp:sp>
    <dsp:sp modelId="{C70A5B42-7A03-4040-BB29-B4B5B227EA23}">
      <dsp:nvSpPr>
        <dsp:cNvPr id="0" name=""/>
        <dsp:cNvSpPr/>
      </dsp:nvSpPr>
      <dsp:spPr>
        <a:xfrm>
          <a:off x="1780269" y="0"/>
          <a:ext cx="2089805" cy="1343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Бизнес</a:t>
          </a:r>
        </a:p>
      </dsp:txBody>
      <dsp:txXfrm>
        <a:off x="2086314" y="196813"/>
        <a:ext cx="1477715" cy="950300"/>
      </dsp:txXfrm>
    </dsp:sp>
    <dsp:sp modelId="{6A19D1AC-6CC2-4389-A890-F4EC84969514}">
      <dsp:nvSpPr>
        <dsp:cNvPr id="0" name=""/>
        <dsp:cNvSpPr/>
      </dsp:nvSpPr>
      <dsp:spPr>
        <a:xfrm>
          <a:off x="4061302" y="2038075"/>
          <a:ext cx="1655609" cy="1343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Население</a:t>
          </a:r>
        </a:p>
      </dsp:txBody>
      <dsp:txXfrm>
        <a:off x="4303760" y="2234888"/>
        <a:ext cx="1170693" cy="950300"/>
      </dsp:txXfrm>
    </dsp:sp>
    <dsp:sp modelId="{4F4F889D-E76E-42DB-935C-DF41F01FC55C}">
      <dsp:nvSpPr>
        <dsp:cNvPr id="0" name=""/>
        <dsp:cNvSpPr/>
      </dsp:nvSpPr>
      <dsp:spPr>
        <a:xfrm>
          <a:off x="1506531" y="4073594"/>
          <a:ext cx="2694115" cy="1343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Информационная среда</a:t>
          </a:r>
        </a:p>
      </dsp:txBody>
      <dsp:txXfrm>
        <a:off x="1901075" y="4270407"/>
        <a:ext cx="1905027" cy="950300"/>
      </dsp:txXfrm>
    </dsp:sp>
    <dsp:sp modelId="{04D818F7-C24B-422B-B4E7-108E2DF5612C}">
      <dsp:nvSpPr>
        <dsp:cNvPr id="0" name=""/>
        <dsp:cNvSpPr/>
      </dsp:nvSpPr>
      <dsp:spPr>
        <a:xfrm>
          <a:off x="-139685" y="2038075"/>
          <a:ext cx="1915511" cy="1343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Государство</a:t>
          </a:r>
        </a:p>
      </dsp:txBody>
      <dsp:txXfrm>
        <a:off x="140835" y="2234888"/>
        <a:ext cx="1354471" cy="950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18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571C-06E0-454D-BFB5-9A645D87BCD7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E666-A61A-436B-B373-3D5B06B6CB5B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A13E-AA4A-47C9-BB09-1E43D574311E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AD67-E8F7-4AD0-B381-D3B8803500A4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97F0-0B6D-489B-8B94-D0287C00E651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F3E6-E83B-49C0-B8C5-2CDB50EBC353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B927-D78B-4830-9861-BCF50A984E00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881E-1F8F-4333-8A6B-C3D804D06A94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2E0A-5F00-4090-AA84-614D16B8046A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D08B-4E1D-4E53-9FAB-EE5F8319DD86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3DB0-57A9-4EF6-91F5-C780B0B0967D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DC8DF-B6BA-43AB-8B7A-FCD0EE1AC028}" type="datetime1">
              <a:rPr lang="ru-RU" smtClean="0"/>
              <a:pPr>
                <a:defRPr/>
              </a:pPr>
              <a:t>29.08.2022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urtadom.ru/log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254" y="-253728"/>
            <a:ext cx="1828114" cy="137730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873" y="422244"/>
            <a:ext cx="645536" cy="6455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6098" y="655292"/>
            <a:ext cx="687651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9080" y="0"/>
            <a:ext cx="2836095" cy="148118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8" tIns="45729" rIns="91458" bIns="45729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8422" y="6116918"/>
            <a:ext cx="1494902" cy="74267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0A8D0-F62E-4A7C-9758-48F06337B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4"/>
          <a:stretch>
            <a:fillRect/>
          </a:stretch>
        </p:blipFill>
        <p:spPr>
          <a:xfrm>
            <a:off x="1243803" y="-4157"/>
            <a:ext cx="9701692" cy="91861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6061" y="6454638"/>
            <a:ext cx="815115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5748"/>
          <a:stretch>
            <a:fillRect/>
          </a:stretch>
        </p:blipFill>
        <p:spPr bwMode="auto">
          <a:xfrm>
            <a:off x="336947" y="909514"/>
            <a:ext cx="11462332" cy="543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24979" y="6310114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https://yurtadom.ru/login</a:t>
            </a:r>
            <a:r>
              <a:rPr lang="ru-RU" dirty="0"/>
              <a:t> - страница регистрации пользователя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5088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254" y="-253728"/>
            <a:ext cx="1828114" cy="137730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873" y="422244"/>
            <a:ext cx="645536" cy="6455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6098" y="655292"/>
            <a:ext cx="687651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9080" y="0"/>
            <a:ext cx="2836095" cy="148118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8" tIns="45729" rIns="91458" bIns="45729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8422" y="6116918"/>
            <a:ext cx="1494902" cy="74267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0A8D0-F62E-4A7C-9758-48F06337B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4"/>
          <a:stretch>
            <a:fillRect/>
          </a:stretch>
        </p:blipFill>
        <p:spPr>
          <a:xfrm>
            <a:off x="1243803" y="-4157"/>
            <a:ext cx="9701692" cy="91861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6061" y="6454638"/>
            <a:ext cx="815115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24979" y="6310114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разделе «Оплата» – история начислений и платежей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3998"/>
          <a:stretch>
            <a:fillRect/>
          </a:stretch>
        </p:blipFill>
        <p:spPr bwMode="auto">
          <a:xfrm>
            <a:off x="336947" y="733994"/>
            <a:ext cx="11486335" cy="55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50881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254" y="-253728"/>
            <a:ext cx="1828114" cy="137730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873" y="422244"/>
            <a:ext cx="645536" cy="6455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6098" y="655292"/>
            <a:ext cx="687651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9080" y="0"/>
            <a:ext cx="2836095" cy="148118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8" tIns="45729" rIns="91458" bIns="45729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0A8D0-F62E-4A7C-9758-48F06337B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4"/>
          <a:stretch>
            <a:fillRect/>
          </a:stretch>
        </p:blipFill>
        <p:spPr>
          <a:xfrm>
            <a:off x="1243803" y="-4157"/>
            <a:ext cx="9701692" cy="91861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6061" y="6454638"/>
            <a:ext cx="815115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24979" y="6310114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Возможность получить платежный документ в электронном виде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2598"/>
          <a:stretch>
            <a:fillRect/>
          </a:stretch>
        </p:blipFill>
        <p:spPr bwMode="auto">
          <a:xfrm>
            <a:off x="480963" y="909514"/>
            <a:ext cx="11089232" cy="54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665539" y="3645818"/>
            <a:ext cx="10081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</a:rPr>
              <a:t>Возможность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50881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254" y="-253728"/>
            <a:ext cx="1828114" cy="137730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873" y="422244"/>
            <a:ext cx="645536" cy="6455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6098" y="655292"/>
            <a:ext cx="687651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9080" y="0"/>
            <a:ext cx="2836095" cy="148118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8" tIns="45729" rIns="91458" bIns="45729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0A8D0-F62E-4A7C-9758-48F06337B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4"/>
          <a:stretch>
            <a:fillRect/>
          </a:stretch>
        </p:blipFill>
        <p:spPr>
          <a:xfrm>
            <a:off x="1243803" y="-4157"/>
            <a:ext cx="9701692" cy="91861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6061" y="6454638"/>
            <a:ext cx="815115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24979" y="6022082"/>
            <a:ext cx="105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Возможность добавления в личный кабинет нескольких лицевых счетов/нескольких объектов пользователя по различным видам поставщиков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65539" y="3645818"/>
            <a:ext cx="10081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</a:rPr>
              <a:t>Возможность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22047"/>
          <a:stretch>
            <a:fillRect/>
          </a:stretch>
        </p:blipFill>
        <p:spPr bwMode="auto">
          <a:xfrm>
            <a:off x="264939" y="909514"/>
            <a:ext cx="11758364" cy="51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50881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254" y="-253728"/>
            <a:ext cx="1828114" cy="137730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873" y="422244"/>
            <a:ext cx="645536" cy="6455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6098" y="655292"/>
            <a:ext cx="687651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9080" y="0"/>
            <a:ext cx="2836095" cy="148118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8" tIns="45729" rIns="91458" bIns="45729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0A8D0-F62E-4A7C-9758-48F06337B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5" b="86614"/>
          <a:stretch>
            <a:fillRect/>
          </a:stretch>
        </p:blipFill>
        <p:spPr>
          <a:xfrm>
            <a:off x="9272618" y="-4157"/>
            <a:ext cx="1672877" cy="91861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6061" y="6454638"/>
            <a:ext cx="815115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24979" y="5662042"/>
            <a:ext cx="10585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Возможность создания и подачи заявок на оказание услуг по предустановленному классификатору – с последующей маршрутизацией заявки в диспетчерскую УК, РСО, РО (исполнителю)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65539" y="3645818"/>
            <a:ext cx="10081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</a:rPr>
              <a:t>Возможность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25197"/>
          <a:stretch>
            <a:fillRect/>
          </a:stretch>
        </p:blipFill>
        <p:spPr bwMode="auto">
          <a:xfrm>
            <a:off x="480963" y="909514"/>
            <a:ext cx="11326317" cy="47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137146" y="261442"/>
            <a:ext cx="6336705" cy="51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89" tIns="41294" rIns="82589" bIns="41294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j-ea"/>
                <a:cs typeface="Arial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Канал для обращения жителей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5088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254" y="-253728"/>
            <a:ext cx="1828114" cy="137730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873" y="422244"/>
            <a:ext cx="645536" cy="6455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6098" y="655292"/>
            <a:ext cx="687651" cy="6876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9080" y="0"/>
            <a:ext cx="2836095" cy="148118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8" tIns="45729" rIns="91458" bIns="45729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E0A8D0-F62E-4A7C-9758-48F06337B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0" b="86614"/>
          <a:stretch>
            <a:fillRect/>
          </a:stretch>
        </p:blipFill>
        <p:spPr>
          <a:xfrm>
            <a:off x="9128756" y="-4157"/>
            <a:ext cx="1816739" cy="91861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6061" y="6454638"/>
            <a:ext cx="815115" cy="404951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24979" y="6022082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Интерактивная карта аварийных и плановых отключений ресурсов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65539" y="3645818"/>
            <a:ext cx="10081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</a:rPr>
              <a:t>Возможность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9843" t="13648" r="9843" b="24847"/>
          <a:stretch>
            <a:fillRect/>
          </a:stretch>
        </p:blipFill>
        <p:spPr bwMode="auto">
          <a:xfrm>
            <a:off x="264939" y="909514"/>
            <a:ext cx="11680501" cy="503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963" y="261442"/>
            <a:ext cx="10365899" cy="51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589" tIns="41294" rIns="82589" bIns="41294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0000"/>
                </a:solidFill>
                <a:latin typeface="Verdana" pitchFamily="34" charset="0"/>
                <a:ea typeface="+mj-ea"/>
                <a:cs typeface="Arial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Информирование жителей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50881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003" y="189434"/>
            <a:ext cx="10630904" cy="621620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</a:t>
            </a:r>
            <a:r>
              <a:rPr lang="ru-RU" sz="18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«ЮРТА» ДЛЯ НАСЕЛЕНИЯ РЕСПУБЛИКИ БАШКОРТОСТАН – личный кабинет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93131" y="1557586"/>
            <a:ext cx="9361040" cy="4824536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Удобство совершения онлайн платежей  за услуги ЖКХ и бытовые услуги в режиме одного окна;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Оплата по карте любого банка, без привязки к определенному виду банка;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Обновление информации о состоянии лицевых счетов в режиме реального времени (сразу после осуществления оплаты);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Информация об истории начислений и платежей за </a:t>
            </a:r>
            <a:r>
              <a:rPr lang="ru-RU" sz="17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жк</a:t>
            </a: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-услуги;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Автоматическая выгрузка информации по платежной дисциплине льготников в РЦСПН, Минтруд и соцзащиты для начисления льгот;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Автоматизированное заполнение заявлений на получение субсидий, компенсаций, льгот за услуги ЖКХ и потребленные энергоресурсы;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Двусторонняя  связь между потребителями и поставщиками услуг  ЖКХ;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Удобство обращений, заявлений граждан  по вопросам ЖКХ, прозрачность маршрутизации обращений непосредственным исполнителям, история обращений;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Онлайн голосование по вопросам управления МКД;</a:t>
            </a:r>
          </a:p>
          <a:p>
            <a:pPr lvl="1">
              <a:buFont typeface="Arial" pitchFamily="34" charset="0"/>
              <a:buChar char="•"/>
            </a:pPr>
            <a:r>
              <a:rPr lang="ru-RU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Информированность граждан об изменениях в сфере ЖКХ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3361283" y="1125538"/>
            <a:ext cx="6048672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>
            <a:lvl1pPr marL="408291" indent="-4082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631" indent="-3402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970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5358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746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ВОЗМОЖНОСТИ:</a:t>
            </a:r>
          </a:p>
        </p:txBody>
      </p:sp>
      <p:pic>
        <p:nvPicPr>
          <p:cNvPr id="8" name="Рисунок 7" descr="blue-thumbs-up-icon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0075" y="5157986"/>
            <a:ext cx="981522" cy="981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003" y="6421408"/>
            <a:ext cx="10513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aseline="300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Информационная система «ЮРТА»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184F29-862E-4A72-BB35-970BAE7A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7" y="3227675"/>
            <a:ext cx="2194486" cy="9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89075" y="261442"/>
            <a:ext cx="9146261" cy="421949"/>
          </a:xfrm>
          <a:prstGeom prst="rect">
            <a:avLst/>
          </a:prstGeom>
          <a:noFill/>
        </p:spPr>
        <p:txBody>
          <a:bodyPr wrap="square" lIns="82589" tIns="41294" rIns="82589" bIns="41294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Информационная система </a:t>
            </a:r>
            <a:r>
              <a:rPr lang="en-US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ЮРТА</a:t>
            </a:r>
            <a:r>
              <a:rPr lang="en-US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”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для бизнеса 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6385619" y="1197546"/>
          <a:ext cx="5577227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80963" y="1269554"/>
            <a:ext cx="5040560" cy="1224136"/>
            <a:chOff x="0" y="-192028"/>
            <a:chExt cx="10716731" cy="140289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-192028"/>
              <a:ext cx="10716731" cy="140289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04320" y="-15368"/>
              <a:ext cx="10061473" cy="115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РСО, РО</a:t>
              </a:r>
              <a:endParaRPr lang="ru-RU" sz="18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Предприятия бытового обслуживания</a:t>
              </a:r>
            </a:p>
          </p:txBody>
        </p:sp>
      </p:grpSp>
      <p:sp>
        <p:nvSpPr>
          <p:cNvPr id="13" name="Стрелка вправо 12"/>
          <p:cNvSpPr/>
          <p:nvPr/>
        </p:nvSpPr>
        <p:spPr>
          <a:xfrm rot="10800000">
            <a:off x="5521523" y="1701602"/>
            <a:ext cx="26642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36946" y="3069754"/>
            <a:ext cx="5760641" cy="3429169"/>
            <a:chOff x="-595375" y="1824204"/>
            <a:chExt cx="10716731" cy="207206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595375" y="1824204"/>
              <a:ext cx="10716731" cy="2072067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461414" y="2041757"/>
              <a:ext cx="10448811" cy="1700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приборов учёта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Персонифицированный учет платежей / повышение собираемости платежей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платежных документов  в электронном виде </a:t>
              </a:r>
              <a:r>
                <a:rPr lang="en-US" sz="1800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800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экономия</a:t>
              </a:r>
              <a:r>
                <a:rPr lang="ru-RU" sz="1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печати и доставке)</a:t>
              </a:r>
              <a:endParaRPr lang="ru-RU" sz="18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Актуализация базы телефонных номеров абонентов</a:t>
              </a:r>
              <a:endParaRPr lang="ru-RU" sz="18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kern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задолженности и начислениях в режиме реального времени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Онлайн голосование собственников жилья</a:t>
              </a:r>
            </a:p>
          </p:txBody>
        </p:sp>
      </p:grpSp>
      <p:sp>
        <p:nvSpPr>
          <p:cNvPr id="18" name="Стрелка вниз 17"/>
          <p:cNvSpPr/>
          <p:nvPr/>
        </p:nvSpPr>
        <p:spPr>
          <a:xfrm>
            <a:off x="2713211" y="2493690"/>
            <a:ext cx="648072" cy="5760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3268"/>
      </p:ext>
    </p:extLst>
  </p:cSld>
  <p:clrMapOvr>
    <a:masterClrMapping/>
  </p:clrMapOvr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</Template>
  <TotalTime>7614</TotalTime>
  <Words>305</Words>
  <Application>Microsoft Office PowerPoint</Application>
  <PresentationFormat>Произвольный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Z_1_Оперативка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ИС* «ЮРТА» ДЛЯ НАСЕЛЕНИЯ РЕСПУБЛИКИ БАШКОРТОСТАН – личный кабинет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Хакимов Данис Хаернасович</cp:lastModifiedBy>
  <cp:revision>370</cp:revision>
  <cp:lastPrinted>2021-02-02T03:36:14Z</cp:lastPrinted>
  <dcterms:created xsi:type="dcterms:W3CDTF">2019-01-16T12:04:58Z</dcterms:created>
  <dcterms:modified xsi:type="dcterms:W3CDTF">2022-08-29T12:18:12Z</dcterms:modified>
</cp:coreProperties>
</file>